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87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95" r:id="rId25"/>
    <p:sldId id="296" r:id="rId26"/>
    <p:sldId id="297" r:id="rId27"/>
    <p:sldId id="299" r:id="rId28"/>
    <p:sldId id="298" r:id="rId29"/>
    <p:sldId id="282" r:id="rId30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06" autoAdjust="0"/>
    <p:restoredTop sz="91382" autoAdjust="0"/>
  </p:normalViewPr>
  <p:slideViewPr>
    <p:cSldViewPr showGuides="1">
      <p:cViewPr varScale="1">
        <p:scale>
          <a:sx n="81" d="100"/>
          <a:sy n="81" d="100"/>
        </p:scale>
        <p:origin x="834" y="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89B59-45C4-4441-A013-D94D1386F8BB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D22E9-EF80-4CC8-91C9-DC246937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11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z="1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সম্মানিত কন্টেন্ট ব্যবহারকারী/ শিক্ষকবৃন্দ এই কন্টেন্টটি পাঠদানের পূর্বে </a:t>
            </a:r>
            <a:r>
              <a:rPr lang="bn-BD" sz="1200" baseline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পাঠ্য পুস্তকের পাঠটি </a:t>
            </a:r>
            <a:r>
              <a:rPr lang="bn-BD" sz="1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পড়ে নেবেন ।এই</a:t>
            </a:r>
            <a:r>
              <a:rPr lang="bn-BD" sz="1200" baseline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কন্টেন্টে ২টি দলীয় কাজ দেওয়া আছে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85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580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করবেন।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13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67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55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05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632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03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10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9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করবেন।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8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</a:t>
            </a:r>
            <a:r>
              <a:rPr lang="bn-BD" baseline="0" dirty="0" smtClean="0"/>
              <a:t> স্বাগতম জানিয়ে ছবিটির পটভূমি জানতে চাইবেন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1889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5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করবেন।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178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057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974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কি?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037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সুবিধামত দুটি/তিনটি দল করে দলীয় কাজ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দেবেন ।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প্রত্যেক দলকেই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দুটো কাজ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দেবেন ।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কাজের জন্য মার্কার পেন,পোস্টার পেপার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টেপ লাগবে।এগুলো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না থাকলে খাতায় লেখা যেতে পারে।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 শেষে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দলনেতাকে উপস্থাপন করতে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বলবেন ।</a:t>
            </a:r>
            <a:endParaRPr lang="bn-BD" baseline="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4B1B6-33F7-430C-A831-996F0547AD9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423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তার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নিজের উপস্থাপনের আগে বা পরে দলীয় কাজ উপস্থাপন করার নির্দেশ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দেবেন ।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এক্ষেত্রে শিক্ষক শিক্ষার্থীদের মতামত নিতে পারেন বা শিক্ষক তার নিজস্ব কৌশল প্রয়োগ করতে পারেন।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CB771-55C4-4632-8048-6078FA67E17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559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তার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নিজের উপস্থাপনের আগে বা পরে মূল্যায়ন করার নির্দেশ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দেবেন । এক্ষেত্রে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শিক্ষার্থীদের মতামত নিতে পারেন বা শিক্ষক তার নিজস্ব কৌশল প্রয়োগ করতে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702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তার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নিজের উপস্থাপনের আগে বা পরে বাড়ির কাজ  করার নির্দেশ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দেবেন ।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এক্ষেত্রে শিক্ষক শিক্ষার্থীদের মতামত নিতে পারেন বা শিক্ষক তার নিজস্ব কৌশল প্রয়োগ করতে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5273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</a:t>
            </a:r>
            <a:r>
              <a:rPr lang="bn-BD" baseline="0" dirty="0" smtClean="0"/>
              <a:t> সবাইকে ধন্যবাদ জানিয়ে ক্লাস শেষ করবেন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95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পরিচয় করিয়ে দেবেন।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F1DC650-0F64-4992-85D8-64FA2FF678D6}" type="datetime1">
              <a:rPr lang="en-US" smtClean="0"/>
              <a:t>8/6/2016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968F61-E531-49D1-84B4-57F3CE9F10F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310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প্রথেম ভিডিও প্রদর্শন করার পর প্রশ্ন করবেন খি দেখলাম,কি বুঝলাম?এধরনের নানা প্রশ্ন নিয়ে সময়ের দিকে লক্ষ্য রেখে মুক্ত আলোচনা করে পাঠের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শিরোনাম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বের করে আনার চেষ্টা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সবশেষে পাঠ 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ঘোষণা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99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শিখনফল সবাইকে</a:t>
            </a:r>
            <a:r>
              <a:rPr lang="bn-BD" baseline="0" dirty="0" smtClean="0"/>
              <a:t> স্মরণ রাখতে </a:t>
            </a:r>
            <a:r>
              <a:rPr lang="bn-BD" baseline="0" dirty="0" smtClean="0"/>
              <a:t>বলবেন</a:t>
            </a:r>
            <a:r>
              <a:rPr lang="en-US" baseline="0" dirty="0" smtClean="0"/>
              <a:t> </a:t>
            </a:r>
            <a:r>
              <a:rPr lang="bn-BD" baseline="0" dirty="0" smtClean="0"/>
              <a:t>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5A44440-94A6-475F-A994-CD25027211F8}" type="datetime1">
              <a:rPr lang="en-US" smtClean="0"/>
              <a:t>8/6/2016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968F61-E531-49D1-84B4-57F3CE9F10F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986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</a:t>
            </a:r>
            <a:r>
              <a:rPr lang="bn-BD" baseline="0" dirty="0" smtClean="0"/>
              <a:t> প্রশ্ন করে ছাত্রদের পূর্বজ্ঞান যাচাই করতে পারেন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4B1B6-33F7-430C-A831-996F0547AD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39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17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43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প্রথমে প্রশ্ন করবেন </a:t>
            </a:r>
            <a:r>
              <a:rPr lang="bn-BD" sz="12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শিক্ষার্থীদের উত্তর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শোনার পর লেখা প্রদর্শন </a:t>
            </a:r>
            <a:r>
              <a:rPr lang="bn-BD" sz="1200" baseline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করবেন 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22E9-EF80-4CC8-91C9-DC2469375E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8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6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5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2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94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4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1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8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t="-4000" r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86B3D-C6FD-4C73-9F76-A3C770B9738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FB118-20F8-4CA2-9F30-9820EB40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3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5.jpe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g"/><Relationship Id="rId5" Type="http://schemas.openxmlformats.org/officeDocument/2006/relationships/image" Target="../media/image37.jpg"/><Relationship Id="rId4" Type="http://schemas.openxmlformats.org/officeDocument/2006/relationships/image" Target="../media/image1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84052" y="518160"/>
            <a:ext cx="70125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এই স্লাইডটি 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শুধুমাত্র শিক্ষকবৃন্দ </a:t>
            </a:r>
            <a:r>
              <a:rPr lang="bn-BD" sz="4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তথা কন্টেন্ট </a:t>
            </a:r>
            <a:endParaRPr lang="bn-BD" sz="4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  <a:sym typeface="Wingdings"/>
            </a:endParaRPr>
          </a:p>
          <a:p>
            <a:pPr algn="ctr"/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ব্যবহারকারীর জন্য</a:t>
            </a:r>
            <a:endParaRPr lang="bn-BD" sz="4000" dirty="0">
              <a:latin typeface="NikoshBAN" pitchFamily="2" charset="0"/>
              <a:cs typeface="NikoshBAN" pitchFamily="2" charset="0"/>
              <a:sym typeface="Wingding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1781586"/>
            <a:ext cx="7632848" cy="230832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pPr algn="just"/>
            <a:r>
              <a:rPr lang="bn-BD" sz="3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</a:t>
            </a:r>
            <a:r>
              <a:rPr lang="bn-BD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া</a:t>
            </a:r>
            <a:r>
              <a:rPr lang="bn-BD" sz="3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নিত </a:t>
            </a:r>
            <a:r>
              <a:rPr lang="bn-BD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কন্টেন্ট ব্যবহারকারী/ শিক্ষকবৃন্দ এই কন্টেন্টটি পাঠদানের পূর্বে স্লাইড নোটের নির্দেশনাগুলো পড়ে </a:t>
            </a:r>
            <a:r>
              <a:rPr lang="bn-BD" sz="3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নেবেন।এছাড়াও শিক্ষক প্রয়োজনবোধে নিজস্ব কৌশল প্রয়োগ করতে পারবেন।</a:t>
            </a:r>
            <a:endParaRPr lang="bn-BD" sz="36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6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5014" y="699001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600" y="1431226"/>
            <a:ext cx="4253061" cy="26787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916983" y="4225652"/>
            <a:ext cx="5364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4.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ঘরের চারপাশ পরিস্কার থাকবে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8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5014" y="497531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731" y="2147604"/>
            <a:ext cx="3866538" cy="24165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97697" y="4574122"/>
            <a:ext cx="8348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5.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যেন সূর্যের আলো পড়ে সেদিকে খেয়াল রাখতে হবে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89723" y="1304284"/>
            <a:ext cx="681755" cy="3638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739365" y="1104524"/>
            <a:ext cx="1722781" cy="740760"/>
            <a:chOff x="3203848" y="1707778"/>
            <a:chExt cx="2520280" cy="1505198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4860032" y="1707778"/>
              <a:ext cx="353070" cy="35307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203848" y="2852936"/>
              <a:ext cx="874156" cy="36004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3640926" y="1884313"/>
              <a:ext cx="437078" cy="320551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014108" y="2852936"/>
              <a:ext cx="710020" cy="36004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297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5015" y="697260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124" y="1410260"/>
            <a:ext cx="4355650" cy="27433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691680" y="4369668"/>
            <a:ext cx="565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6.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 ও পানি সরবরাহ ব্যবস্থা থাকতে হবে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6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6955" y="625252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0000"/>
                    </a14:imgEffect>
                    <a14:imgEffect>
                      <a14:saturation sat="8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87" y="1713252"/>
            <a:ext cx="3805088" cy="22243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375"/>
                    </a14:imgEffect>
                    <a14:imgEffect>
                      <a14:saturation sat="1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5" y="1713252"/>
            <a:ext cx="3722365" cy="22243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763688" y="4369668"/>
            <a:ext cx="5616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7.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বাজার ও যোগাযোগ ব্যবস্থা ভাল হতে হবে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20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4926" y="490405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498" y="1273738"/>
            <a:ext cx="3168352" cy="23732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81730"/>
            <a:ext cx="3168352" cy="23732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55576" y="4012530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পশুর সংখ্যা ১০ এর কম হলে একসারি এবং ১০ এর বেশী হলে দুইসারি বিশিষ্ঠ ঘর তৈরি করা হয়।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83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2394" y="697260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4" y="1633364"/>
            <a:ext cx="4045696" cy="22322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33364"/>
            <a:ext cx="3701380" cy="22322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640086" y="4441676"/>
            <a:ext cx="5956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পশুর একক ও নিবিড় যত্ন নেওয়া সহজ হয়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39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5974" y="481236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7351" y="451368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অধিক দুধ ও মাংস পাওয়া যায়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40828" y="1402551"/>
            <a:ext cx="5268498" cy="2933256"/>
            <a:chOff x="1488549" y="1147100"/>
            <a:chExt cx="5975685" cy="3275504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8549" y="2646030"/>
              <a:ext cx="2820653" cy="177657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293" y="2646030"/>
              <a:ext cx="2555941" cy="174346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4264" y="1152212"/>
              <a:ext cx="1524000" cy="14366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1720" y="1147100"/>
              <a:ext cx="1694309" cy="146696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37754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5974" y="721941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28" y="1599580"/>
            <a:ext cx="3450346" cy="23727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306" y="1599580"/>
            <a:ext cx="3325086" cy="23727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564076" y="4369668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রোদ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বৃষ্টি, ঝড়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থেকে পশুকে রক্ষা করা যায়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38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5974" y="553244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83568" y="1345775"/>
            <a:ext cx="7842016" cy="3095901"/>
            <a:chOff x="683568" y="1345775"/>
            <a:chExt cx="7842016" cy="309590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3051" y="2425452"/>
              <a:ext cx="3230116" cy="201622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68" y="1369205"/>
              <a:ext cx="2444844" cy="164690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0470" y="1345775"/>
              <a:ext cx="2375114" cy="167033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6" name="TextBox 5"/>
          <p:cNvSpPr txBox="1"/>
          <p:nvPr/>
        </p:nvSpPr>
        <p:spPr>
          <a:xfrm>
            <a:off x="827584" y="4501357"/>
            <a:ext cx="7605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4.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পোকামাকড় ও বন্য পশুপাখি থেকে রক্ষা করা যায়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35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8753" y="409228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44" y="1273324"/>
            <a:ext cx="2858864" cy="38285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779912" y="2713484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5.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 ও পানি সরবরাহ সহজ হয়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2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2</a:t>
            </a:fld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694" y="1561356"/>
            <a:ext cx="5477602" cy="345004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2" name="TextBox 1"/>
          <p:cNvSpPr txBox="1"/>
          <p:nvPr/>
        </p:nvSpPr>
        <p:spPr>
          <a:xfrm>
            <a:off x="3384168" y="516884"/>
            <a:ext cx="2232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864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93"/>
    </mc:Choice>
    <mc:Fallback xmlns="">
      <p:transition advTm="100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4903" y="697260"/>
            <a:ext cx="783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03" y="1633363"/>
            <a:ext cx="3410337" cy="23262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83" y="1633364"/>
            <a:ext cx="4194916" cy="23262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846391" y="4441676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6.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দুগ্ধ দোহন সহজ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94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4903" y="553244"/>
            <a:ext cx="783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878" y="1717373"/>
            <a:ext cx="4216926" cy="2100455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17373"/>
            <a:ext cx="3672408" cy="2100455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17725" y="4369668"/>
            <a:ext cx="4317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7.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পশু শান্ত থাকে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Multiply 5"/>
          <p:cNvSpPr/>
          <p:nvPr/>
        </p:nvSpPr>
        <p:spPr>
          <a:xfrm>
            <a:off x="1403648" y="1417340"/>
            <a:ext cx="1044116" cy="14401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444208" y="1417340"/>
            <a:ext cx="1296144" cy="600067"/>
            <a:chOff x="6444208" y="1700808"/>
            <a:chExt cx="1296144" cy="72008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6803125" y="1700808"/>
              <a:ext cx="937227" cy="72008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444208" y="2060848"/>
              <a:ext cx="358917" cy="36004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26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58" y="2065412"/>
            <a:ext cx="3368006" cy="20481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620" y="1429348"/>
            <a:ext cx="2893183" cy="2004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5" y="1429348"/>
            <a:ext cx="2389458" cy="197678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4749" y="475826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1376" y="4297660"/>
            <a:ext cx="669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রোগ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প্রতিরোধ ও চিকিৎসা সেবা সহজ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05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934" y="3001516"/>
            <a:ext cx="2541558" cy="14483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570453" y="541921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04" y="3009508"/>
            <a:ext cx="2686156" cy="14145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72" y="1294232"/>
            <a:ext cx="2476500" cy="15398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11362"/>
            <a:ext cx="2716088" cy="15525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1043608" y="4459455"/>
            <a:ext cx="7282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9.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পরিস্কার করা,গোবর  ও বর্জ্য ব্যবস্থাপনা সহজ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71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30" y="1629666"/>
            <a:ext cx="3678806" cy="244807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9666"/>
            <a:ext cx="3268311" cy="244807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570453" y="541921"/>
            <a:ext cx="7972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4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২: গোয়াল ঘরে  পশু পালন করার সুবিধা কি?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31102" y="4369668"/>
            <a:ext cx="6966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10.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শ্রমিক কম লাগে ও উৎপাদন খরচ কমে আসে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5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9852" y="573037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793" y="1496367"/>
            <a:ext cx="3404541" cy="21250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1100748" y="4297660"/>
            <a:ext cx="5972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n-BD" sz="3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কাজ-০২: গোয়াল ঘরে  পশু পালন করার সুবিধা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7604" y="3712885"/>
            <a:ext cx="712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bn-BD" sz="320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কাজ-০১: গোয়াল </a:t>
            </a:r>
            <a:r>
              <a:rPr lang="bn-BD" sz="320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ঘর স্থাপনের জন্য উপযুক্ত স্থান </a:t>
            </a:r>
            <a:r>
              <a:rPr lang="bn-BD" sz="320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নির্ধারণ </a:t>
            </a:r>
            <a:endParaRPr lang="bn-BD" sz="320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9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26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2304" y="2313014"/>
            <a:ext cx="2132261" cy="20566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7664" y="2313014"/>
            <a:ext cx="1947664" cy="20566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551584" y="586343"/>
            <a:ext cx="4036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কাজ উপস্থাপন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2210" y="1347073"/>
            <a:ext cx="4792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তোমার দলীয় কাজ উপস্থাপন কর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2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5013" y="553244"/>
            <a:ext cx="1944217" cy="659108"/>
          </a:xfrm>
        </p:spPr>
        <p:txBody>
          <a:bodyPr>
            <a:noAutofit/>
          </a:bodyPr>
          <a:lstStyle/>
          <a:p>
            <a:r>
              <a:rPr lang="bn-BD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8436" y="1345332"/>
            <a:ext cx="7067127" cy="3590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গোয়াল ঘরের জন্য কোনটি সত্য নয়?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i.পশু ১০ এর বেশী হলে এক সারি	ii.পশু ১০ এর কম হলে দুই সারি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iii.পশু ১০ এর বেশী হলে দুই সারি	iv.পশু ১০ এর কম হলে এক সারি বিশিষ্ঠ ঘর তৈরি করতে হয়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কোনটি সঠিক?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ক)i		ক)i ও ii		গ) i ও iii	ঘ) i ও ii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২।গোয়াল ঘরের স্থান নির্বাচনে ৩ টি বিবেচ্য বিষয় উল্লেখ কর</a:t>
            </a:r>
          </a:p>
          <a:p>
            <a:pPr marL="0" indent="0">
              <a:buNone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৩।গোয়াল ঘরে পশু পালন করার ৩টি সুবিধা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উল্লেখ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কর</a:t>
            </a:r>
          </a:p>
          <a:p>
            <a:pPr marL="0" indent="0">
              <a:buNone/>
            </a:pP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88224" y="5151935"/>
            <a:ext cx="2133600" cy="304271"/>
          </a:xfrm>
        </p:spPr>
        <p:txBody>
          <a:bodyPr/>
          <a:lstStyle/>
          <a:p>
            <a:fld id="{66174491-BB7B-4988-8626-07127BDD19D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11038" y="412735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1638" y="1417340"/>
            <a:ext cx="7206991" cy="120032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	৫টি গরু পালনের জন্য একটি গোয়াল ঘরের   	নকশা প্রস্তুত কর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8504" y="2962985"/>
            <a:ext cx="7206991" cy="120032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	২০টি গরু পালনের জন্য একটি গোয়াল ঘরের 	নকশা প্রস্তুত কর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60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8002" y="467263"/>
            <a:ext cx="44264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n-BD" sz="6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সবাইকে ধন্যবাদ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50725" y="4369668"/>
            <a:ext cx="2772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খোদা হাফেজ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49388"/>
            <a:ext cx="4081202" cy="18394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148064" y="1482926"/>
            <a:ext cx="32403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আসুন গ্রাম বাংলার ঘরে ঘরে আদর্শ গোয়াল ঘর স্থাপন করে গরুর উৎপাদন বাড়াই,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আমিষের চাহিদা মেটাই এবং বৈদেশিক মূদ্রা অর্জন করে সোনার বাংলাদেশ গড়ি 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43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5827" y="0"/>
            <a:ext cx="9143724" cy="5716957"/>
            <a:chOff x="-5827" y="0"/>
            <a:chExt cx="9143724" cy="686034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827" y="0"/>
              <a:ext cx="4559018" cy="6858001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8879" y="2347"/>
              <a:ext cx="4559018" cy="6858001"/>
            </a:xfrm>
            <a:prstGeom prst="rect">
              <a:avLst/>
            </a:prstGeom>
          </p:spPr>
        </p:pic>
      </p:grp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5292080" y="3258797"/>
            <a:ext cx="3394720" cy="2190297"/>
          </a:xfrm>
          <a:noFill/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৮ম</a:t>
            </a:r>
            <a:endParaRPr lang="bn-BD" sz="3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কৃষিশিক্ষা</a:t>
            </a:r>
            <a:endParaRPr lang="bn-BD" sz="3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কৃষিজ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উৎপাদন</a:t>
            </a:r>
          </a:p>
          <a:p>
            <a:pPr marL="0" indent="0">
              <a:spcBef>
                <a:spcPts val="0"/>
              </a:spcBef>
              <a:buNone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১৫</a:t>
            </a:r>
            <a:r>
              <a:rPr lang="bn-BD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32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404" y="651450"/>
            <a:ext cx="1062679" cy="1144516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1124744" y="52616"/>
            <a:ext cx="228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bn-BD" sz="32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32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06" y="577752"/>
            <a:ext cx="2120963" cy="25922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843" y="1934382"/>
            <a:ext cx="43736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মো:শামীম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(কৃষি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শিক্ষা)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হাজী আহমাদ আলী আলিয়া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কামিল  	মাদরাসা,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সিরাজগঞ্জ।</a:t>
            </a:r>
          </a:p>
          <a:p>
            <a:pPr algn="ctr"/>
            <a:r>
              <a:rPr lang="bn-BD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মোবাইল:০১৯২০৫৬৬৪১৩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2400" dirty="0">
                <a:latin typeface="NikoshBAN"/>
              </a:rPr>
              <a:t>  </a:t>
            </a:r>
            <a:r>
              <a:rPr lang="en-US" sz="1600" dirty="0">
                <a:latin typeface="NikoshBAN"/>
              </a:rPr>
              <a:t>E-mail:shameemjamuna60@gmail.com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5797906" y="64363"/>
            <a:ext cx="18453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>
                <a:ln w="0"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3200" b="1" dirty="0">
              <a:ln w="0"/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03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39"/>
    </mc:Choice>
    <mc:Fallback xmlns="">
      <p:transition advTm="503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775707" y="481236"/>
            <a:ext cx="3592586" cy="657246"/>
          </a:xfrm>
        </p:spPr>
        <p:txBody>
          <a:bodyPr>
            <a:noAutofit/>
          </a:bodyPr>
          <a:lstStyle/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 পাঠ </a:t>
            </a:r>
            <a: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115616" y="985292"/>
            <a:ext cx="7128792" cy="6000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গরু পালনের জন্য একটি আদর্শ গোয়াল ঘর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77380"/>
            <a:ext cx="5575410" cy="32403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064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604"/>
    </mc:Choice>
    <mc:Fallback xmlns="">
      <p:transition advTm="26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5564" y="1633364"/>
            <a:ext cx="7026965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bn-BD" sz="4000" i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bn-BD" sz="4000" i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bn-BD" sz="4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ঘরের উপযুক্ত স্থান নির্ধারণ করতে পারবে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bn-BD" sz="4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ঘরে  পশু পালন করার সুবিধা উল্লেখ করতে </a:t>
            </a:r>
            <a:r>
              <a:rPr lang="bn-BD" sz="4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পারবে।</a:t>
            </a:r>
            <a:endParaRPr lang="bn-BD" sz="40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4296" y="553244"/>
            <a:ext cx="1909497" cy="83099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4800" u="sng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bn-BD" sz="4800" u="sng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2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1720" y="481236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ছবিগুলো মনোযোগ দিয়ে দেখি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1489349"/>
            <a:ext cx="3250851" cy="245703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1489349"/>
            <a:ext cx="3700013" cy="245704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179224" y="436966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গোয়াল ঘর কেমন স্থানে স্থাপন করা উচিৎ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24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5015" y="625252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কেমন স্থান নির্ধারণ করবে?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449" y="1417340"/>
            <a:ext cx="4503631" cy="25202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772627" y="4225652"/>
            <a:ext cx="5598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1: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উঁচু স্থানে গোয়াল ঘর স্থাপন করতে হয়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34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5015" y="625252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417339"/>
            <a:ext cx="4104456" cy="22554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267744" y="3937620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মানুষের বাসস্থান থেকে দূরে হতে হবে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76" y="1417340"/>
            <a:ext cx="3011167" cy="22554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3084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0842" y="553244"/>
            <a:ext cx="7713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3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স্থাপনের জন্য </a:t>
            </a:r>
            <a:r>
              <a:rPr lang="bn-BD" sz="36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 স্থান নির্ধারণ করবে? </a:t>
            </a:r>
            <a:endParaRPr lang="bn-BD" sz="36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9302"/>
            <a:ext cx="3753768" cy="23430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9302"/>
            <a:ext cx="3945735" cy="2372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1510" y="4153644"/>
            <a:ext cx="7450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3.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গোয়াল ঘর থেকে পানি নিস্কাশনের ব্যবস্থা থাকতে হবে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6886280" y="2116332"/>
            <a:ext cx="360040" cy="12601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0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1130</Words>
  <Application>Microsoft Office PowerPoint</Application>
  <PresentationFormat>On-screen Show (16:10)</PresentationFormat>
  <Paragraphs>146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 আজকের পাঠ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PowerPoint Presentation</vt:lpstr>
      <vt:lpstr>PowerPoint Presentation</vt:lpstr>
    </vt:vector>
  </TitlesOfParts>
  <Company>sdsafdsa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 Teacher</dc:creator>
  <cp:lastModifiedBy>Teacher</cp:lastModifiedBy>
  <cp:revision>87</cp:revision>
  <dcterms:created xsi:type="dcterms:W3CDTF">2015-04-09T14:53:39Z</dcterms:created>
  <dcterms:modified xsi:type="dcterms:W3CDTF">2016-08-07T05:32:46Z</dcterms:modified>
</cp:coreProperties>
</file>